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78" r:id="rId3"/>
    <p:sldId id="279" r:id="rId4"/>
    <p:sldId id="277" r:id="rId5"/>
    <p:sldId id="263" r:id="rId6"/>
  </p:sldIdLst>
  <p:sldSz cx="9144000" cy="6858000" type="screen4x3"/>
  <p:notesSz cx="6865938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ve Atchison" initials="SWJ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71" autoAdjust="0"/>
  </p:normalViewPr>
  <p:slideViewPr>
    <p:cSldViewPr>
      <p:cViewPr>
        <p:scale>
          <a:sx n="66" d="100"/>
          <a:sy n="66" d="100"/>
        </p:scale>
        <p:origin x="-152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6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824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824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39B5695D-8922-4F66-971B-948F0FE10EE0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594" y="4748332"/>
            <a:ext cx="5492750" cy="4498420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5240" cy="499824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9109" y="9494929"/>
            <a:ext cx="2975240" cy="499824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96A0EF89-78AC-4683-A526-16F7700C179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3554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0EF89-78AC-4683-A526-16F7700C179F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593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0EF89-78AC-4683-A526-16F7700C179F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593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0EF89-78AC-4683-A526-16F7700C179F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593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22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103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714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17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4577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540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928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176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0788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71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30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FE78-72BE-4054-B8E2-72BADF62E842}" type="datetimeFigureOut">
              <a:rPr lang="en-GB" smtClean="0"/>
              <a:t>15/12/2016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DD2C5-7AA3-41F0-A2EA-0904044E03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0817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 smtClean="0">
                <a:solidFill>
                  <a:srgbClr val="7030A0"/>
                </a:solidFill>
              </a:rPr>
              <a:t>RESPONSE RATES</a:t>
            </a:r>
            <a:endParaRPr lang="en-GB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18877"/>
            <a:ext cx="8229600" cy="4345805"/>
          </a:xfrm>
        </p:spPr>
        <p:txBody>
          <a:bodyPr anchor="ctr">
            <a:spAutoFit/>
          </a:bodyPr>
          <a:lstStyle/>
          <a:p>
            <a:r>
              <a:rPr lang="en-GB" sz="2800" b="1" dirty="0" smtClean="0"/>
              <a:t>126 QUESTIONNAIRES RETURNED		75% </a:t>
            </a:r>
          </a:p>
          <a:p>
            <a:pPr marL="0" indent="0">
              <a:buNone/>
            </a:pPr>
            <a:endParaRPr lang="en-GB" sz="2800" b="1" dirty="0" smtClean="0"/>
          </a:p>
          <a:p>
            <a:r>
              <a:rPr lang="en-GB" sz="2800" b="1" dirty="0" smtClean="0"/>
              <a:t>292 PEOPLE COVERED</a:t>
            </a:r>
          </a:p>
          <a:p>
            <a:endParaRPr lang="en-GB" sz="2800" b="1" dirty="0"/>
          </a:p>
          <a:p>
            <a:r>
              <a:rPr lang="en-GB" sz="2800" b="1" dirty="0" smtClean="0"/>
              <a:t>270 INDIVIDUALS GAVE A RESPONSE 	73%</a:t>
            </a:r>
          </a:p>
          <a:p>
            <a:pPr marL="0" indent="0">
              <a:buNone/>
            </a:pPr>
            <a:endParaRPr lang="en-GB" sz="2800" b="1" dirty="0"/>
          </a:p>
          <a:p>
            <a:r>
              <a:rPr lang="en-GB" sz="2800" b="1" dirty="0" smtClean="0"/>
              <a:t>127 RESPONSES TO THE VILLAGE HALL QUESTIONS</a:t>
            </a:r>
          </a:p>
          <a:p>
            <a:pPr marL="0" indent="0">
              <a:buNone/>
            </a:pPr>
            <a:r>
              <a:rPr lang="en-GB" sz="1500" b="1" dirty="0" smtClean="0"/>
              <a:t>Census figures 2011  for Holwell     Households = 169   Population = 369</a:t>
            </a:r>
            <a:r>
              <a:rPr lang="en-GB" sz="3900" b="1" dirty="0" smtClean="0"/>
              <a:t>	</a:t>
            </a:r>
            <a:r>
              <a:rPr lang="en-GB" b="1" dirty="0" smtClean="0"/>
              <a:t>	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4885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 smtClean="0">
                <a:solidFill>
                  <a:srgbClr val="7030A0"/>
                </a:solidFill>
              </a:rPr>
              <a:t>RESPONSES</a:t>
            </a:r>
            <a:endParaRPr lang="en-GB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12557"/>
            <a:ext cx="8229600" cy="5558445"/>
          </a:xfrm>
        </p:spPr>
        <p:txBody>
          <a:bodyPr anchor="ctr">
            <a:spAutoFit/>
          </a:bodyPr>
          <a:lstStyle/>
          <a:p>
            <a:r>
              <a:rPr lang="en-GB" sz="3600" b="1" dirty="0"/>
              <a:t>We had an excellent response rate with 3 out of 4 households participating</a:t>
            </a:r>
            <a:endParaRPr lang="en-GB" sz="3600" dirty="0"/>
          </a:p>
          <a:p>
            <a:r>
              <a:rPr lang="en-GB" sz="3600" b="1" dirty="0"/>
              <a:t>This included responses from all sectors of the population, from the young to the </a:t>
            </a:r>
            <a:r>
              <a:rPr lang="en-GB" sz="3600" b="1" dirty="0" smtClean="0"/>
              <a:t>old</a:t>
            </a:r>
            <a:endParaRPr lang="en-GB" sz="3600" b="1" dirty="0"/>
          </a:p>
          <a:p>
            <a:r>
              <a:rPr lang="en-GB" sz="2400" b="1" dirty="0" smtClean="0"/>
              <a:t>Some people chose not to answer all questions &amp; you can check the respondent numbers </a:t>
            </a:r>
            <a:r>
              <a:rPr lang="en-GB" sz="2400" b="1" dirty="0" smtClean="0"/>
              <a:t>for each question at </a:t>
            </a:r>
            <a:r>
              <a:rPr lang="en-GB" sz="2400" b="1" dirty="0" smtClean="0"/>
              <a:t>the top of each graph</a:t>
            </a:r>
          </a:p>
          <a:p>
            <a:r>
              <a:rPr lang="en-GB" sz="2400" b="1" dirty="0" smtClean="0"/>
              <a:t>Where you could </a:t>
            </a:r>
            <a:r>
              <a:rPr lang="en-GB" sz="2400" b="1" dirty="0" smtClean="0"/>
              <a:t>sele</a:t>
            </a:r>
            <a:r>
              <a:rPr lang="en-GB" sz="2400" b="1" dirty="0" smtClean="0"/>
              <a:t>ct</a:t>
            </a:r>
            <a:r>
              <a:rPr lang="en-GB" sz="2400" b="1" dirty="0" smtClean="0"/>
              <a:t> </a:t>
            </a:r>
            <a:r>
              <a:rPr lang="en-GB" sz="2400" b="1" dirty="0" smtClean="0"/>
              <a:t>more than one answer, the graph will be marked as Multiple Answers</a:t>
            </a:r>
            <a:endParaRPr lang="en-GB" sz="2400" dirty="0"/>
          </a:p>
          <a:p>
            <a:pPr marL="0" indent="0">
              <a:buNone/>
            </a:pPr>
            <a:r>
              <a:rPr lang="en-GB" b="1" dirty="0" smtClean="0"/>
              <a:t>	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2339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en-GB" sz="6000" b="1" dirty="0" smtClean="0">
                <a:solidFill>
                  <a:srgbClr val="7030A0"/>
                </a:solidFill>
              </a:rPr>
              <a:t>POPULATION SUMMARY</a:t>
            </a:r>
            <a:endParaRPr lang="en-GB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262979"/>
          </a:xfrm>
        </p:spPr>
        <p:txBody>
          <a:bodyPr vert="horz" wrap="square">
            <a:spAutoFit/>
          </a:bodyPr>
          <a:lstStyle/>
          <a:p>
            <a:pPr marL="0" indent="0">
              <a:buNone/>
            </a:pPr>
            <a:r>
              <a:rPr lang="en-GB" sz="3600" b="1" dirty="0"/>
              <a:t>The responses </a:t>
            </a:r>
            <a:r>
              <a:rPr lang="en-GB" sz="3600" b="1" dirty="0" smtClean="0"/>
              <a:t>showed </a:t>
            </a:r>
            <a:r>
              <a:rPr lang="en-GB" sz="3600" b="1" dirty="0"/>
              <a:t>that </a:t>
            </a:r>
            <a:r>
              <a:rPr lang="en-GB" sz="3600" b="1" dirty="0" smtClean="0"/>
              <a:t>about half of the population are aged in their 50s and 60s </a:t>
            </a:r>
          </a:p>
          <a:p>
            <a:pPr marL="0" indent="0">
              <a:buNone/>
            </a:pPr>
            <a:endParaRPr lang="en-GB" sz="3600" b="1" dirty="0"/>
          </a:p>
          <a:p>
            <a:pPr marL="0" indent="0">
              <a:buNone/>
            </a:pPr>
            <a:r>
              <a:rPr lang="en-GB" sz="3600" b="1" dirty="0" smtClean="0"/>
              <a:t>It also showed that quite </a:t>
            </a:r>
            <a:r>
              <a:rPr lang="en-GB" sz="3600" b="1" dirty="0"/>
              <a:t>a large number of us – about 2 in every 5 households – had lived here for 20 or more years – so we have quite a stable </a:t>
            </a:r>
            <a:r>
              <a:rPr lang="en-GB" sz="3600" b="1" dirty="0" smtClean="0"/>
              <a:t>population</a:t>
            </a:r>
          </a:p>
          <a:p>
            <a:pPr marL="0" indent="0">
              <a:buNone/>
            </a:pP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39625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en-GB" sz="6000" b="1" dirty="0" smtClean="0">
                <a:solidFill>
                  <a:srgbClr val="7030A0"/>
                </a:solidFill>
              </a:rPr>
              <a:t>POPULATION SUMMARY</a:t>
            </a:r>
            <a:endParaRPr lang="en-GB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9"/>
            <a:ext cx="8064896" cy="5595378"/>
          </a:xfrm>
        </p:spPr>
        <p:txBody>
          <a:bodyPr vert="horz" wrap="square">
            <a:spAutoFit/>
          </a:bodyPr>
          <a:lstStyle/>
          <a:p>
            <a:pPr marL="0" indent="0">
              <a:buNone/>
            </a:pPr>
            <a:r>
              <a:rPr lang="en-GB" sz="3600" b="1" dirty="0" smtClean="0"/>
              <a:t>You also told us that </a:t>
            </a:r>
            <a:endParaRPr lang="en-GB" sz="3600" b="1" dirty="0"/>
          </a:p>
          <a:p>
            <a:r>
              <a:rPr lang="en-GB" b="1" dirty="0" smtClean="0"/>
              <a:t>Two thirds of our population live in 1 or 2 person households</a:t>
            </a:r>
          </a:p>
          <a:p>
            <a:r>
              <a:rPr lang="en-GB" b="1" dirty="0" smtClean="0"/>
              <a:t>For the </a:t>
            </a:r>
            <a:r>
              <a:rPr lang="en-GB" b="1" dirty="0" smtClean="0"/>
              <a:t>large majority </a:t>
            </a:r>
            <a:r>
              <a:rPr lang="en-GB" b="1" dirty="0" smtClean="0"/>
              <a:t>of respondents, this is their only home</a:t>
            </a:r>
          </a:p>
          <a:p>
            <a:r>
              <a:rPr lang="en-GB" b="1" dirty="0" smtClean="0"/>
              <a:t>9</a:t>
            </a:r>
            <a:r>
              <a:rPr lang="en-GB" b="1" dirty="0"/>
              <a:t>% (11 responses in total) say someone in their household may be looking for accommodation in Holwell in the next 5 years – mainly children of existing families, needing affordable types of accommodation</a:t>
            </a:r>
          </a:p>
          <a:p>
            <a:pPr marL="2743200" lvl="6" indent="0">
              <a:buNone/>
            </a:pP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22924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en-GB" sz="6000" b="1" dirty="0" smtClean="0">
                <a:solidFill>
                  <a:srgbClr val="7030A0"/>
                </a:solidFill>
              </a:rPr>
              <a:t>POPULATION SUMMARY</a:t>
            </a:r>
            <a:endParaRPr lang="en-GB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b="1" dirty="0" smtClean="0"/>
              <a:t>This is what you told us about the people who live here</a:t>
            </a:r>
            <a:endParaRPr lang="en-GB" sz="3600" b="1" dirty="0"/>
          </a:p>
          <a:p>
            <a:r>
              <a:rPr lang="en-GB" sz="2000" b="1" dirty="0" smtClean="0"/>
              <a:t>Ages of Holwell residents                 How </a:t>
            </a:r>
            <a:r>
              <a:rPr lang="en-GB" sz="2000" b="1" dirty="0"/>
              <a:t>long </a:t>
            </a:r>
            <a:r>
              <a:rPr lang="en-GB" sz="2000" b="1" dirty="0" smtClean="0"/>
              <a:t>have people lived in Holwell</a:t>
            </a:r>
            <a:endParaRPr lang="en-GB" sz="2000" b="1" dirty="0"/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endParaRPr lang="en-GB" sz="700" dirty="0" smtClean="0"/>
          </a:p>
          <a:p>
            <a:pPr marL="0" indent="0">
              <a:buNone/>
            </a:pPr>
            <a:endParaRPr lang="en-GB" sz="700" dirty="0"/>
          </a:p>
          <a:p>
            <a:pPr marL="0" indent="0">
              <a:buNone/>
            </a:pPr>
            <a:endParaRPr lang="en-GB" sz="700" dirty="0" smtClean="0"/>
          </a:p>
          <a:p>
            <a:pPr marL="0" indent="0">
              <a:buNone/>
            </a:pPr>
            <a:endParaRPr lang="en-GB" sz="700" dirty="0" smtClean="0"/>
          </a:p>
          <a:p>
            <a:pPr marL="0" indent="0">
              <a:buNone/>
            </a:pPr>
            <a:endParaRPr lang="en-GB" sz="700" b="1" dirty="0" smtClean="0"/>
          </a:p>
          <a:p>
            <a:pPr marL="0" indent="0">
              <a:buNone/>
            </a:pPr>
            <a:endParaRPr lang="en-GB" sz="700" b="1" dirty="0" smtClean="0"/>
          </a:p>
          <a:p>
            <a:pPr marL="0" indent="0">
              <a:buNone/>
            </a:pPr>
            <a:endParaRPr lang="en-GB" sz="700" b="1" dirty="0"/>
          </a:p>
          <a:p>
            <a:pPr marL="0" indent="0">
              <a:buNone/>
            </a:pPr>
            <a:endParaRPr lang="en-GB" sz="700" b="1" dirty="0"/>
          </a:p>
          <a:p>
            <a:endParaRPr lang="en-GB" sz="1100" dirty="0"/>
          </a:p>
          <a:p>
            <a:pPr marL="0" indent="0">
              <a:buNone/>
            </a:pPr>
            <a:endParaRPr lang="en-GB" sz="800" dirty="0" smtClean="0"/>
          </a:p>
          <a:p>
            <a:pPr lvl="6"/>
            <a:endParaRPr lang="en-GB" sz="3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997469"/>
              </p:ext>
            </p:extLst>
          </p:nvPr>
        </p:nvGraphicFramePr>
        <p:xfrm>
          <a:off x="4932040" y="2852936"/>
          <a:ext cx="3816424" cy="1872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3842"/>
                <a:gridCol w="712582"/>
              </a:tblGrid>
              <a:tr h="52205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 dirty="0">
                          <a:effectLst/>
                        </a:rPr>
                        <a:t>Between 0 &amp; 5 </a:t>
                      </a:r>
                      <a:r>
                        <a:rPr lang="en-GB" sz="2400" b="1" u="none" strike="noStrike" dirty="0" smtClean="0">
                          <a:effectLst/>
                        </a:rPr>
                        <a:t>years   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1" u="none" strike="noStrike" dirty="0" smtClean="0">
                          <a:effectLst/>
                        </a:rPr>
                        <a:t>21%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5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 dirty="0">
                          <a:effectLst/>
                        </a:rPr>
                        <a:t>Between 5 &amp; 20 years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1" u="none" strike="noStrike" dirty="0">
                          <a:effectLst/>
                        </a:rPr>
                        <a:t>40%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5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 dirty="0">
                          <a:effectLst/>
                        </a:rPr>
                        <a:t>Between 20 &amp; 40 years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1" u="none" strike="noStrike" dirty="0">
                          <a:effectLst/>
                        </a:rPr>
                        <a:t>29%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500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 dirty="0">
                          <a:effectLst/>
                        </a:rPr>
                        <a:t>Over 40 years 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400" b="1" u="none" strike="noStrike" dirty="0">
                          <a:effectLst/>
                        </a:rPr>
                        <a:t>10%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596874"/>
              </p:ext>
            </p:extLst>
          </p:nvPr>
        </p:nvGraphicFramePr>
        <p:xfrm>
          <a:off x="755576" y="2780928"/>
          <a:ext cx="3456384" cy="3752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0181"/>
                <a:gridCol w="684075"/>
                <a:gridCol w="1152128"/>
              </a:tblGrid>
              <a:tr h="3558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 dirty="0">
                          <a:effectLst/>
                        </a:rPr>
                        <a:t>0 to 10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>
                          <a:effectLst/>
                        </a:rPr>
                        <a:t>21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7%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162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 dirty="0">
                          <a:effectLst/>
                        </a:rPr>
                        <a:t>11 to 15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>
                          <a:effectLst/>
                        </a:rPr>
                        <a:t>10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3%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162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>
                          <a:effectLst/>
                        </a:rPr>
                        <a:t>16 to 20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>
                          <a:effectLst/>
                        </a:rPr>
                        <a:t>17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6%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162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 dirty="0">
                          <a:effectLst/>
                        </a:rPr>
                        <a:t>21 to 30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20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7%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162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>
                          <a:effectLst/>
                        </a:rPr>
                        <a:t>31 to 40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>
                          <a:effectLst/>
                        </a:rPr>
                        <a:t>10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3%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162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>
                          <a:effectLst/>
                        </a:rPr>
                        <a:t>41 to 50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>
                          <a:effectLst/>
                        </a:rPr>
                        <a:t>31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11%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162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>
                          <a:effectLst/>
                        </a:rPr>
                        <a:t>51 to 60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>
                          <a:effectLst/>
                        </a:rPr>
                        <a:t>60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21%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162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>
                          <a:effectLst/>
                        </a:rPr>
                        <a:t>61 to 70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>
                          <a:effectLst/>
                        </a:rPr>
                        <a:t>77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26%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162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>
                          <a:effectLst/>
                        </a:rPr>
                        <a:t>71 to 80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>
                          <a:effectLst/>
                        </a:rPr>
                        <a:t>30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10%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162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>
                          <a:effectLst/>
                        </a:rPr>
                        <a:t>80 +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>
                          <a:effectLst/>
                        </a:rPr>
                        <a:t>15</a:t>
                      </a:r>
                      <a:endParaRPr lang="en-GB" sz="2400" b="1" i="0" u="none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</a:rPr>
                        <a:t>5%</a:t>
                      </a:r>
                      <a:endParaRPr lang="en-GB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53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309</Words>
  <Application>Microsoft Office PowerPoint</Application>
  <PresentationFormat>On-screen Show (4:3)</PresentationFormat>
  <Paragraphs>78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RESPONSE RATES</vt:lpstr>
      <vt:lpstr>RESPONSES</vt:lpstr>
      <vt:lpstr>POPULATION SUMMARY</vt:lpstr>
      <vt:lpstr>POPULATION SUMMARY</vt:lpstr>
      <vt:lpstr>POPULATION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Neighbourhood Plan – key points</dc:title>
  <dc:creator>Owner</dc:creator>
  <cp:lastModifiedBy>sa</cp:lastModifiedBy>
  <cp:revision>41</cp:revision>
  <cp:lastPrinted>2016-12-15T09:15:37Z</cp:lastPrinted>
  <dcterms:created xsi:type="dcterms:W3CDTF">2016-04-06T15:52:32Z</dcterms:created>
  <dcterms:modified xsi:type="dcterms:W3CDTF">2016-12-15T09:16:08Z</dcterms:modified>
</cp:coreProperties>
</file>